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6858000" cx="12192000"/>
  <p:notesSz cx="6954825" cy="92408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C444D6A-A7ED-4E6B-8BB4-E7B4FF65007B}">
  <a:tblStyle styleId="{AC444D6A-A7ED-4E6B-8BB4-E7B4FF65007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7"/>
          </a:solidFill>
        </a:fill>
      </a:tcStyle>
    </a:wholeTbl>
    <a:band1H>
      <a:tcTxStyle/>
      <a:tcStyle>
        <a:fill>
          <a:solidFill>
            <a:srgbClr val="CED6EE"/>
          </a:solidFill>
        </a:fill>
      </a:tcStyle>
    </a:band1H>
    <a:band2H>
      <a:tcTxStyle/>
    </a:band2H>
    <a:band1V>
      <a:tcTxStyle/>
      <a:tcStyle>
        <a:fill>
          <a:solidFill>
            <a:srgbClr val="CED6EE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3493D58E-E116-4EF0-A37F-44D00E076E3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40175" y="0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aofengtech.com/product/gmrs-pro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Low-power_wide-area_network" TargetMode="External"/><Relationship Id="rId3" Type="http://schemas.openxmlformats.org/officeDocument/2006/relationships/hyperlink" Target="https://en.wikipedia.org/wiki/Internet_of_things" TargetMode="External"/><Relationship Id="rId4" Type="http://schemas.openxmlformats.org/officeDocument/2006/relationships/hyperlink" Target="https://en.wikipedia.org/wiki/Duplex_(telecommunications)" TargetMode="External"/><Relationship Id="rId5" Type="http://schemas.openxmlformats.org/officeDocument/2006/relationships/hyperlink" Target="https://en.wikipedia.org/wiki/Android_(operating_system)" TargetMode="External"/><Relationship Id="rId6" Type="http://schemas.openxmlformats.org/officeDocument/2006/relationships/hyperlink" Target="https://en.wikipedia.org/wiki/Situation_awareness" TargetMode="External"/><Relationship Id="rId7" Type="http://schemas.openxmlformats.org/officeDocument/2006/relationships/hyperlink" Target="https://en.wikipedia.org/wiki/Android_Team_Awareness_Kit#cite_note-1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1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1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2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2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3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4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15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6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p16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6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7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7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8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18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9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2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 in search of a solution without a problem, we see this as an opportunity to improve the digital data capture between the field and the habitat, providing for automatic, real-time sample logging, telemetry, and location tagging enabling researchers to publish using verifiable data</a:t>
            </a:r>
            <a:endParaRPr/>
          </a:p>
        </p:txBody>
      </p:sp>
      <p:sp>
        <p:nvSpPr>
          <p:cNvPr id="154" name="Google Shape;154;p2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20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 this fit in?</a:t>
            </a:r>
            <a:endParaRPr/>
          </a:p>
        </p:txBody>
      </p:sp>
      <p:sp>
        <p:nvSpPr>
          <p:cNvPr id="412" name="Google Shape;412;p20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21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2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22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3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p23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BTECH GMRS-PRO 5W GPS, Bluetooth, App Programmable GMRS Mobile Radio - BaoFeng Radios (baofengtech.com)</a:t>
            </a:r>
            <a:endParaRPr/>
          </a:p>
        </p:txBody>
      </p:sp>
      <p:sp>
        <p:nvSpPr>
          <p:cNvPr id="447" name="Google Shape;447;p23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3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aim to get feedback on the idea and for volunteers to get involved with the project. </a:t>
            </a:r>
            <a:endParaRPr/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4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3464" lvl="0" marL="2834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Base System</a:t>
            </a:r>
            <a:endParaRPr/>
          </a:p>
          <a:p>
            <a:pPr indent="-283464" lvl="1" marL="74066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Mesh network using off the shelf, open source software and smartphone links. - Communicate and track EVA across 5-15 km 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69164" lvl="1" marL="74066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GIS system for logging routes, samples, and crew messaging - Promotes safety, simulation immersion and science dramatically.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Lab notebook for reporting samples upon return to MDRS Science Dome - Gives continuity logs across crews and filtered research on topics.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Full System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a secondary digital voice system, improved logging, and solar-powered hilltop relays. - Secondary digital voice system across medium range.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Open API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Give a common API for interfacing field gear with the system, allowing motion studies, free-standing weather stations, photo tagging, smart-suit add-ons, and other capabilities. - Allows future crews, volunteers and university teams to expand the sensor and science network.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Allow data mining of the research database. - Add AI analysis, crowd-exploration, and other democratization efforts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2.0</a:t>
            </a:r>
            <a:endParaRPr/>
          </a:p>
          <a:p>
            <a:pPr indent="-2857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Suit temperature/movement data, follow-me drones, voice transcription and SMS to remote researchers.</a:t>
            </a:r>
            <a:endParaRPr b="0" i="0" sz="1800" u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5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LORA - Low Power, Wide Area</a:t>
            </a:r>
            <a:r>
              <a:rPr lang="en-US"/>
              <a:t> (LPWA) networking protocol designed to wirelessly connect battery operated devices to the internet in regional, national or global networks, and targets key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Internet of things</a:t>
            </a:r>
            <a:r>
              <a:rPr lang="en-US"/>
              <a:t> (IoT) requirements such as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bi-directional communication</a:t>
            </a:r>
            <a:r>
              <a:rPr lang="en-US"/>
              <a:t>, end-to-end security, mobility and localization services.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Meshatstic - An open source, off-grid, decentralized, mesh network built to run on affordable, low-power devices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Android Team Awareness Kit</a:t>
            </a:r>
            <a:r>
              <a:rPr lang="en-US"/>
              <a:t> (</a:t>
            </a:r>
            <a:r>
              <a:rPr b="1" lang="en-US"/>
              <a:t>ATAK</a:t>
            </a:r>
            <a:r>
              <a:rPr lang="en-US"/>
              <a:t>) – Created by AFRL based on NASA WorldWind Mobile Codebase is an </a:t>
            </a:r>
            <a:r>
              <a:rPr lang="en-US" u="sng">
                <a:solidFill>
                  <a:schemeClr val="hlink"/>
                </a:solidFill>
                <a:hlinkClick r:id="rId5"/>
              </a:rPr>
              <a:t>Android</a:t>
            </a:r>
            <a:r>
              <a:rPr lang="en-US"/>
              <a:t> smartphone geospatial infrastructure and </a:t>
            </a:r>
            <a:r>
              <a:rPr lang="en-US" u="sng">
                <a:solidFill>
                  <a:schemeClr val="hlink"/>
                </a:solidFill>
                <a:hlinkClick r:id="rId6"/>
              </a:rPr>
              <a:t>situation awareness</a:t>
            </a:r>
            <a:r>
              <a:rPr lang="en-US"/>
              <a:t> app. It allows for precision targeting, surrounding land formation intelligence, situational awareness, navigation, and data sharing.</a:t>
            </a:r>
            <a:r>
              <a:rPr baseline="30000" lang="en-US" u="sng">
                <a:solidFill>
                  <a:schemeClr val="hlink"/>
                </a:solidFill>
                <a:hlinkClick r:id="rId7"/>
              </a:rPr>
              <a:t>]</a:t>
            </a:r>
            <a:r>
              <a:rPr lang="en-US"/>
              <a:t> ATAK has a plugin architecture which allows developers to add functionality.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5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6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6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7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7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7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8" name="Google Shape;38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42" name="Google Shape;42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46" name="Google Shape;4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6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49" name="Google Shape;49;p6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8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8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65" name="Google Shape;65;p8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0" name="Google Shape;7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6" name="Google Shape;76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7.jpg"/><Relationship Id="rId5" Type="http://schemas.openxmlformats.org/officeDocument/2006/relationships/image" Target="../media/image20.jpg"/><Relationship Id="rId6" Type="http://schemas.openxmlformats.org/officeDocument/2006/relationships/image" Target="../media/image26.jpg"/><Relationship Id="rId7" Type="http://schemas.openxmlformats.org/officeDocument/2006/relationships/hyperlink" Target="https://www.facebook.com/groups/marssocietychicago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Relationship Id="rId4" Type="http://schemas.openxmlformats.org/officeDocument/2006/relationships/image" Target="../media/image36.png"/><Relationship Id="rId5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3.jpg"/><Relationship Id="rId5" Type="http://schemas.openxmlformats.org/officeDocument/2006/relationships/image" Target="../media/image3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7.jp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1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2502568" y="1964267"/>
            <a:ext cx="8657557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DIGITAL EVA TRACKING FOR MDRS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DESIGN BY KENT NEBERGALL, ERIC KRISTOFF, AND JASON SIMPSON</a:t>
            </a:r>
            <a:endParaRPr/>
          </a:p>
          <a:p>
            <a:pPr indent="0" lvl="0" marL="0" rtl="0" algn="r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PRESENTED BY JASON SIMPSON</a:t>
            </a:r>
            <a:endParaRPr/>
          </a:p>
        </p:txBody>
      </p:sp>
      <p:pic>
        <p:nvPicPr>
          <p:cNvPr descr="IMG_2592-small.jpg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" y="295967"/>
            <a:ext cx="11146744" cy="24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8"/>
          <p:cNvSpPr txBox="1"/>
          <p:nvPr>
            <p:ph type="title"/>
          </p:nvPr>
        </p:nvSpPr>
        <p:spPr>
          <a:xfrm>
            <a:off x="7865806" y="643463"/>
            <a:ext cx="3706762" cy="1608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		CIV-TAK</a:t>
            </a:r>
            <a:endParaRPr/>
          </a:p>
        </p:txBody>
      </p:sp>
      <p:sp>
        <p:nvSpPr>
          <p:cNvPr id="280" name="Google Shape;280;p28"/>
          <p:cNvSpPr txBox="1"/>
          <p:nvPr>
            <p:ph idx="2" type="body"/>
          </p:nvPr>
        </p:nvSpPr>
        <p:spPr>
          <a:xfrm>
            <a:off x="7865806" y="2251587"/>
            <a:ext cx="3706762" cy="3972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Created by Air Force Research Lab using the NASA WorldWind codebase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Android based geospatial infrastructure and situation awareness app. 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Enables precision EVA planning, terrain and situational awareness, navigation, and data sharing.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Char char="•"/>
            </a:pPr>
            <a:r>
              <a:rPr lang="en-US"/>
              <a:t>Plugins provide limitless flexibility</a:t>
            </a:r>
            <a:endParaRPr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descr="Screenshot image 7" id="281" name="Google Shape;281;p28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167" y="2035562"/>
            <a:ext cx="7465628" cy="3822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MDRS BASE STATION</a:t>
            </a:r>
            <a:endParaRPr/>
          </a:p>
        </p:txBody>
      </p:sp>
      <p:sp>
        <p:nvSpPr>
          <p:cNvPr id="287" name="Google Shape;287;p29"/>
          <p:cNvSpPr txBox="1"/>
          <p:nvPr>
            <p:ph idx="1" type="body"/>
          </p:nvPr>
        </p:nvSpPr>
        <p:spPr>
          <a:xfrm>
            <a:off x="685801" y="1749242"/>
            <a:ext cx="3428649" cy="449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Show EVA, communication in real time on 3D elevation map on a 4K monitor.  Two-way texting with EVA crews at very long range.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Geotag samples in the field as collected.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Associate post-EVA lab work on those samples with the locations in this geotagged, searchable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Researchers can filter a map of locations for various sample collection sites (sandstone, gypsum, etc.) and plan further work.  Science continuity across rotations.</a:t>
            </a:r>
            <a:endParaRPr/>
          </a:p>
        </p:txBody>
      </p:sp>
      <p:pic>
        <p:nvPicPr>
          <p:cNvPr id="288" name="Google Shape;288;p29"/>
          <p:cNvPicPr preferRelativeResize="0"/>
          <p:nvPr/>
        </p:nvPicPr>
        <p:blipFill rotWithShape="1">
          <a:blip r:embed="rId3">
            <a:alphaModFix/>
          </a:blip>
          <a:srcRect b="0" l="10247" r="10246" t="0"/>
          <a:stretch/>
        </p:blipFill>
        <p:spPr>
          <a:xfrm>
            <a:off x="4284800" y="1789587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pic>
        <p:nvPicPr>
          <p:cNvPr id="289" name="Google Shape;28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810" y="3401480"/>
            <a:ext cx="2571120" cy="20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MDRS LAB NOTEBOOK</a:t>
            </a:r>
            <a:endParaRPr/>
          </a:p>
        </p:txBody>
      </p:sp>
      <p:sp>
        <p:nvSpPr>
          <p:cNvPr id="295" name="Google Shape;295;p30"/>
          <p:cNvSpPr txBox="1"/>
          <p:nvPr>
            <p:ph idx="1" type="body"/>
          </p:nvPr>
        </p:nvSpPr>
        <p:spPr>
          <a:xfrm>
            <a:off x="685801" y="1749242"/>
            <a:ext cx="3428649" cy="449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On return from EVA, initial  research on a given sample is logged in a central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Future researchers can filter on the tags and find sample sites, images, and notes from past crews.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Remote “virtual explorers” can contribute to this analysis or conduct independent studies citing this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provides research continuity across teams and a great model for any field exploration system</a:t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0" r="0" t="25779"/>
          <a:stretch/>
        </p:blipFill>
        <p:spPr>
          <a:xfrm>
            <a:off x="4271354" y="1749243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297" name="Google Shape;297;p30"/>
          <p:cNvSpPr/>
          <p:nvPr/>
        </p:nvSpPr>
        <p:spPr>
          <a:xfrm>
            <a:off x="4903447" y="2854936"/>
            <a:ext cx="1191296" cy="376614"/>
          </a:xfrm>
          <a:prstGeom prst="wedgeRectCallout">
            <a:avLst>
              <a:gd fmla="val 75147" name="adj1"/>
              <a:gd fmla="val 181564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24</a:t>
            </a:r>
            <a:endParaRPr/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447" y="3401120"/>
            <a:ext cx="2571125" cy="2065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715.png" id="299" name="Google Shape;29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317" y="4126556"/>
            <a:ext cx="2367183" cy="157812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00" name="Google Shape;300;p30"/>
          <p:cNvSpPr/>
          <p:nvPr/>
        </p:nvSpPr>
        <p:spPr>
          <a:xfrm>
            <a:off x="5517273" y="3935550"/>
            <a:ext cx="285979" cy="114840"/>
          </a:xfrm>
          <a:prstGeom prst="flowChartExtract">
            <a:avLst/>
          </a:prstGeom>
          <a:solidFill>
            <a:srgbClr val="00B0F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0"/>
          <p:cNvSpPr/>
          <p:nvPr/>
        </p:nvSpPr>
        <p:spPr>
          <a:xfrm flipH="1" rot="10800000">
            <a:off x="5517273" y="5889186"/>
            <a:ext cx="285979" cy="114840"/>
          </a:xfrm>
          <a:prstGeom prst="flowChartExtract">
            <a:avLst/>
          </a:prstGeom>
          <a:solidFill>
            <a:srgbClr val="00B0F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 b="0" l="22180" r="31126" t="18508"/>
          <a:stretch/>
        </p:blipFill>
        <p:spPr>
          <a:xfrm>
            <a:off x="4565925" y="4247428"/>
            <a:ext cx="2420950" cy="155635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303" name="Google Shape;303;p30"/>
          <p:cNvSpPr/>
          <p:nvPr/>
        </p:nvSpPr>
        <p:spPr>
          <a:xfrm>
            <a:off x="5715000" y="626711"/>
            <a:ext cx="5800375" cy="732396"/>
          </a:xfrm>
          <a:prstGeom prst="wedgeRectCallout">
            <a:avLst>
              <a:gd fmla="val 3947" name="adj1"/>
              <a:gd fmla="val 99587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notebook PC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sample analysis logging, photos, etc.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(Crew 289, EVA 12, Sample 24.  Generic Sample University)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10432885" y="1911285"/>
            <a:ext cx="1082490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Notes</a:t>
            </a:r>
            <a:endParaRPr/>
          </a:p>
        </p:txBody>
      </p:sp>
      <p:sp>
        <p:nvSpPr>
          <p:cNvPr id="305" name="Google Shape;305;p30"/>
          <p:cNvSpPr/>
          <p:nvPr/>
        </p:nvSpPr>
        <p:spPr>
          <a:xfrm>
            <a:off x="9231406" y="1891357"/>
            <a:ext cx="1377411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7199688" y="1891357"/>
            <a:ext cx="2462024" cy="179227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MDRS Lab Notebook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289-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12-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sp>
        <p:nvSpPr>
          <p:cNvPr id="307" name="Google Shape;307;p30"/>
          <p:cNvSpPr/>
          <p:nvPr/>
        </p:nvSpPr>
        <p:spPr>
          <a:xfrm>
            <a:off x="7194176" y="2642347"/>
            <a:ext cx="4312023" cy="32205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Research Tags: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Gypsum, mudstone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Accuracy Status: 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  (100 %)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Researcher: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 Smith (c289-Geologist)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Notes: 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 sample drilled  to 4 cm.  Will be returned to GSU for spectrographic and wet chemistry analysis.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Conclusions: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Mudstone drilling requires 24v minimum battery pack.  Water content 32 percent.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Images: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Update: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lab report (link)</a:t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Publication citation Links: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(pending)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Status: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Uploaded to cloud.  Ready for citation.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62" y="1138105"/>
            <a:ext cx="9611503" cy="53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/>
          <p:nvPr>
            <p:ph type="title"/>
          </p:nvPr>
        </p:nvSpPr>
        <p:spPr>
          <a:xfrm>
            <a:off x="432262" y="234278"/>
            <a:ext cx="4155140" cy="88974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Meshnet </a:t>
            </a:r>
            <a:r>
              <a:rPr lang="en-US" cap="none">
                <a:solidFill>
                  <a:srgbClr val="53575C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-US" cap="none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 Voice IP</a:t>
            </a:r>
            <a:endParaRPr/>
          </a:p>
        </p:txBody>
      </p:sp>
      <p:sp>
        <p:nvSpPr>
          <p:cNvPr id="314" name="Google Shape;314;p31"/>
          <p:cNvSpPr/>
          <p:nvPr/>
        </p:nvSpPr>
        <p:spPr>
          <a:xfrm>
            <a:off x="2058807" y="1252858"/>
            <a:ext cx="6358412" cy="1020407"/>
          </a:xfrm>
          <a:prstGeom prst="wedgeRectCallout">
            <a:avLst>
              <a:gd fmla="val -36417" name="adj1"/>
              <a:gd fmla="val 163019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systems can be used simultaneously.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LORA Meshnet system for long range EVA, samples, texts.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for voice and VR work near hab and suit to suit voice links.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TALENT NEEDED</a:t>
            </a:r>
            <a:endParaRPr/>
          </a:p>
        </p:txBody>
      </p:sp>
      <p:sp>
        <p:nvSpPr>
          <p:cNvPr id="320" name="Google Shape;320;p32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321" name="Google Shape;321;p32"/>
          <p:cNvGraphicFramePr/>
          <p:nvPr/>
        </p:nvGraphicFramePr>
        <p:xfrm>
          <a:off x="685801" y="1752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{AC444D6A-A7ED-4E6B-8BB4-E7B4FF65007B}</a:tableStyleId>
              </a:tblPr>
              <a:tblGrid>
                <a:gridCol w="1566950"/>
                <a:gridCol w="3858950"/>
                <a:gridCol w="5197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Users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Tasks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Skills Needed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EVA Unit Assembly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Assembly of units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Software loading units (Meshtastic)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Customization of CIV-TAK client on Android phone (long term).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3D printing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Soldering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Technical downloads in development environment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Hab Console Software Development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Data Stream Logging at Hab (CIV-TAK to partitioned data)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Display of data on 3D GIS map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Streaming input software development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GIS Visualization (Mars VR and GPS data set).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User Interface and Dashboard development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Science Lab Logging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Photo integration and lab equipment data collection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CIV-TAK JSON for equipment telemetry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CMS development experience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Database and visualization (Geocodes, GeoJSON)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User Interface and Dashboard development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Lab equipment integration development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 Term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Remote science equipment integration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Bot queries (weather, power, etc.) 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JOIN US! </a:t>
            </a:r>
            <a:endParaRPr/>
          </a:p>
        </p:txBody>
      </p:sp>
      <p:sp>
        <p:nvSpPr>
          <p:cNvPr id="327" name="Google Shape;327;p33"/>
          <p:cNvSpPr txBox="1"/>
          <p:nvPr>
            <p:ph idx="2" type="body"/>
          </p:nvPr>
        </p:nvSpPr>
        <p:spPr>
          <a:xfrm>
            <a:off x="8559383" y="1808813"/>
            <a:ext cx="2782499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b="1" lang="en-US" sz="2800"/>
              <a:t>Find the Chicago Chapter on Facebook</a:t>
            </a:r>
            <a:endParaRPr/>
          </a:p>
        </p:txBody>
      </p:sp>
      <p:grpSp>
        <p:nvGrpSpPr>
          <p:cNvPr id="328" name="Google Shape;328;p33"/>
          <p:cNvGrpSpPr/>
          <p:nvPr/>
        </p:nvGrpSpPr>
        <p:grpSpPr>
          <a:xfrm>
            <a:off x="685799" y="2224659"/>
            <a:ext cx="6869242" cy="3483419"/>
            <a:chOff x="0" y="83121"/>
            <a:chExt cx="6869242" cy="3483419"/>
          </a:xfrm>
        </p:grpSpPr>
        <p:sp>
          <p:nvSpPr>
            <p:cNvPr id="329" name="Google Shape;329;p33"/>
            <p:cNvSpPr/>
            <p:nvPr/>
          </p:nvSpPr>
          <p:spPr>
            <a:xfrm>
              <a:off x="0" y="248998"/>
              <a:ext cx="2600953" cy="3317542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-17999" r="-17997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104038" y="1443313"/>
              <a:ext cx="2002734" cy="1990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 txBox="1"/>
            <p:nvPr/>
          </p:nvSpPr>
          <p:spPr>
            <a:xfrm>
              <a:off x="104038" y="1443313"/>
              <a:ext cx="2002734" cy="19905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49850" lIns="149850" spcFirstLastPara="1" rIns="149850" wrap="square" tIns="14985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900"/>
                <a:buFont typeface="Calibri"/>
                <a:buNone/>
              </a:pPr>
              <a:r>
                <a:t/>
              </a:r>
              <a:endParaRPr sz="5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153085" y="83121"/>
              <a:ext cx="895736" cy="895736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3048821" y="83121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 txBox="1"/>
            <p:nvPr/>
          </p:nvSpPr>
          <p:spPr>
            <a:xfrm>
              <a:off x="3048821" y="83121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73650" spcFirstLastPara="1" rIns="73650" wrap="square" tIns="36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b="1"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eric.kristoff@gmail.com</a:t>
              </a:r>
              <a:endParaRPr b="1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153085" y="1140090"/>
              <a:ext cx="895736" cy="89573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048821" y="1140090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 txBox="1"/>
            <p:nvPr/>
          </p:nvSpPr>
          <p:spPr>
            <a:xfrm>
              <a:off x="3048821" y="1140090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6825" lIns="73650" spcFirstLastPara="1" rIns="73650" wrap="square" tIns="368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00"/>
                <a:buFont typeface="Calibri"/>
                <a:buNone/>
              </a:pPr>
              <a:r>
                <a:rPr b="1" lang="en-US" sz="2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knebergall@gmail.com</a:t>
              </a:r>
              <a:endParaRPr b="1" sz="2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153085" y="2197059"/>
              <a:ext cx="895736" cy="895736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3048821" y="2197059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 txBox="1"/>
            <p:nvPr/>
          </p:nvSpPr>
          <p:spPr>
            <a:xfrm>
              <a:off x="3048821" y="2197059"/>
              <a:ext cx="3820421" cy="895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rPr b="1" lang="en-US" sz="2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jason.d.simpson@gmail.com</a:t>
              </a:r>
              <a:endParaRPr b="1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33"/>
          <p:cNvSpPr txBox="1"/>
          <p:nvPr/>
        </p:nvSpPr>
        <p:spPr>
          <a:xfrm>
            <a:off x="254833" y="6248400"/>
            <a:ext cx="1176727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https://www.facebook.com/groups/marssocietychicago</a:t>
            </a:r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DATABASE STRUCTURE</a:t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863699" y="1703258"/>
            <a:ext cx="2296317" cy="1171577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 Database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>
            <a:off x="871045" y="3149700"/>
            <a:ext cx="2296317" cy="1257301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Crew Members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CV, etc.</a:t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3678178" y="1703258"/>
            <a:ext cx="2119714" cy="1257300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Plans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Status</a:t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>
            <a:off x="863698" y="4786313"/>
            <a:ext cx="2296317" cy="1476375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(ATV/etc.)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Date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Location</a:t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>
            <a:off x="9125541" y="3107796"/>
            <a:ext cx="2486025" cy="1257302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Results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Collection of lab data, samples, and so on by sample type, details. </a:t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6273001" y="3107797"/>
            <a:ext cx="2413800" cy="1257301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Analysis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Publication Notes</a:t>
            </a:r>
            <a:endParaRPr/>
          </a:p>
        </p:txBody>
      </p:sp>
      <p:sp>
        <p:nvSpPr>
          <p:cNvPr id="354" name="Google Shape;354;p34"/>
          <p:cNvSpPr/>
          <p:nvPr/>
        </p:nvSpPr>
        <p:spPr>
          <a:xfrm>
            <a:off x="6273001" y="1703258"/>
            <a:ext cx="2413800" cy="971550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EVA Logs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Trace/times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(website)</a:t>
            </a:r>
            <a:endParaRPr/>
          </a:p>
        </p:txBody>
      </p:sp>
      <p:sp>
        <p:nvSpPr>
          <p:cNvPr id="355" name="Google Shape;355;p34"/>
          <p:cNvSpPr/>
          <p:nvPr/>
        </p:nvSpPr>
        <p:spPr>
          <a:xfrm>
            <a:off x="9125543" y="1703258"/>
            <a:ext cx="2486025" cy="1026848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Attachments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Geotagged samples, texts, and photos</a:t>
            </a:r>
            <a:endParaRPr/>
          </a:p>
        </p:txBody>
      </p:sp>
      <p:sp>
        <p:nvSpPr>
          <p:cNvPr id="356" name="Google Shape;356;p34"/>
          <p:cNvSpPr/>
          <p:nvPr/>
        </p:nvSpPr>
        <p:spPr>
          <a:xfrm>
            <a:off x="3638346" y="4786313"/>
            <a:ext cx="2119714" cy="1476374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Maintenance Plans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 Link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 Planned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357" name="Google Shape;357;p34"/>
          <p:cNvSpPr/>
          <p:nvPr/>
        </p:nvSpPr>
        <p:spPr>
          <a:xfrm>
            <a:off x="9125542" y="4734487"/>
            <a:ext cx="2486025" cy="704845"/>
          </a:xfrm>
          <a:prstGeom prst="rect">
            <a:avLst/>
          </a:prstGeom>
          <a:gradFill>
            <a:gsLst>
              <a:gs pos="0">
                <a:srgbClr val="DEA03E"/>
              </a:gs>
              <a:gs pos="100000">
                <a:srgbClr val="B78228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Professional Publications</a:t>
            </a:r>
            <a:endParaRPr/>
          </a:p>
        </p:txBody>
      </p:sp>
      <p:sp>
        <p:nvSpPr>
          <p:cNvPr id="358" name="Google Shape;358;p34"/>
          <p:cNvSpPr/>
          <p:nvPr/>
        </p:nvSpPr>
        <p:spPr>
          <a:xfrm>
            <a:off x="6200571" y="5069681"/>
            <a:ext cx="2486230" cy="909638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Maintenance JSON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(Items, repairs, and time stamps for analysis)</a:t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>
            <a:off x="9125540" y="5532440"/>
            <a:ext cx="2486025" cy="704845"/>
          </a:xfrm>
          <a:prstGeom prst="rect">
            <a:avLst/>
          </a:prstGeom>
          <a:gradFill>
            <a:gsLst>
              <a:gs pos="0">
                <a:srgbClr val="DEA03E"/>
              </a:gs>
              <a:gs pos="100000">
                <a:srgbClr val="B78228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Maintenance Dashboards</a:t>
            </a:r>
            <a:endParaRPr/>
          </a:p>
        </p:txBody>
      </p:sp>
      <p:cxnSp>
        <p:nvCxnSpPr>
          <p:cNvPr id="360" name="Google Shape;360;p34"/>
          <p:cNvCxnSpPr>
            <a:stCxn id="348" idx="3"/>
            <a:endCxn id="350" idx="1"/>
          </p:cNvCxnSpPr>
          <p:nvPr/>
        </p:nvCxnSpPr>
        <p:spPr>
          <a:xfrm>
            <a:off x="3160016" y="2289047"/>
            <a:ext cx="518100" cy="42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1" name="Google Shape;361;p34"/>
          <p:cNvCxnSpPr>
            <a:stCxn id="351" idx="3"/>
            <a:endCxn id="350" idx="1"/>
          </p:cNvCxnSpPr>
          <p:nvPr/>
        </p:nvCxnSpPr>
        <p:spPr>
          <a:xfrm flipH="1" rot="10800000">
            <a:off x="3160015" y="2331900"/>
            <a:ext cx="518100" cy="3192600"/>
          </a:xfrm>
          <a:prstGeom prst="curvedConnector3">
            <a:avLst>
              <a:gd fmla="val 5000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2" name="Google Shape;362;p34"/>
          <p:cNvCxnSpPr>
            <a:stCxn id="349" idx="3"/>
            <a:endCxn id="350" idx="1"/>
          </p:cNvCxnSpPr>
          <p:nvPr/>
        </p:nvCxnSpPr>
        <p:spPr>
          <a:xfrm flipH="1" rot="10800000">
            <a:off x="3167362" y="2332050"/>
            <a:ext cx="510900" cy="144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3" name="Google Shape;363;p34"/>
          <p:cNvCxnSpPr>
            <a:stCxn id="351" idx="3"/>
            <a:endCxn id="356" idx="1"/>
          </p:cNvCxnSpPr>
          <p:nvPr/>
        </p:nvCxnSpPr>
        <p:spPr>
          <a:xfrm>
            <a:off x="3160015" y="5524501"/>
            <a:ext cx="478200" cy="600"/>
          </a:xfrm>
          <a:prstGeom prst="curvedConnector3">
            <a:avLst>
              <a:gd fmla="val 50014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4" name="Google Shape;364;p34"/>
          <p:cNvCxnSpPr>
            <a:stCxn id="350" idx="3"/>
            <a:endCxn id="354" idx="1"/>
          </p:cNvCxnSpPr>
          <p:nvPr/>
        </p:nvCxnSpPr>
        <p:spPr>
          <a:xfrm flipH="1" rot="10800000">
            <a:off x="5797892" y="2189108"/>
            <a:ext cx="475200" cy="1428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5" name="Google Shape;365;p34"/>
          <p:cNvCxnSpPr>
            <a:stCxn id="350" idx="3"/>
            <a:endCxn id="353" idx="1"/>
          </p:cNvCxnSpPr>
          <p:nvPr/>
        </p:nvCxnSpPr>
        <p:spPr>
          <a:xfrm>
            <a:off x="5797892" y="2331908"/>
            <a:ext cx="475200" cy="14046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6" name="Google Shape;366;p34"/>
          <p:cNvCxnSpPr>
            <a:stCxn id="353" idx="3"/>
            <a:endCxn id="355" idx="1"/>
          </p:cNvCxnSpPr>
          <p:nvPr/>
        </p:nvCxnSpPr>
        <p:spPr>
          <a:xfrm flipH="1" rot="10800000">
            <a:off x="8686801" y="2216648"/>
            <a:ext cx="438600" cy="15198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7" name="Google Shape;367;p34"/>
          <p:cNvCxnSpPr>
            <a:stCxn id="356" idx="3"/>
            <a:endCxn id="358" idx="1"/>
          </p:cNvCxnSpPr>
          <p:nvPr/>
        </p:nvCxnSpPr>
        <p:spPr>
          <a:xfrm>
            <a:off x="5758060" y="5524500"/>
            <a:ext cx="442500" cy="6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8" name="Google Shape;368;p34"/>
          <p:cNvCxnSpPr>
            <a:stCxn id="358" idx="3"/>
            <a:endCxn id="359" idx="1"/>
          </p:cNvCxnSpPr>
          <p:nvPr/>
        </p:nvCxnSpPr>
        <p:spPr>
          <a:xfrm>
            <a:off x="8686801" y="5524500"/>
            <a:ext cx="438600" cy="3603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69" name="Google Shape;369;p34"/>
          <p:cNvCxnSpPr>
            <a:stCxn id="354" idx="3"/>
            <a:endCxn id="355" idx="1"/>
          </p:cNvCxnSpPr>
          <p:nvPr/>
        </p:nvCxnSpPr>
        <p:spPr>
          <a:xfrm>
            <a:off x="8686801" y="2189033"/>
            <a:ext cx="438600" cy="276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0" name="Google Shape;370;p34"/>
          <p:cNvCxnSpPr>
            <a:stCxn id="352" idx="2"/>
            <a:endCxn id="357" idx="0"/>
          </p:cNvCxnSpPr>
          <p:nvPr/>
        </p:nvCxnSpPr>
        <p:spPr>
          <a:xfrm flipH="1" rot="-5400000">
            <a:off x="10184204" y="4549448"/>
            <a:ext cx="369300" cy="600"/>
          </a:xfrm>
          <a:prstGeom prst="curvedConnector3">
            <a:avLst>
              <a:gd fmla="val 50012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1" name="Google Shape;371;p34"/>
          <p:cNvCxnSpPr>
            <a:stCxn id="353" idx="3"/>
            <a:endCxn id="352" idx="1"/>
          </p:cNvCxnSpPr>
          <p:nvPr/>
        </p:nvCxnSpPr>
        <p:spPr>
          <a:xfrm>
            <a:off x="8686801" y="3736448"/>
            <a:ext cx="438600" cy="6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2" name="Google Shape;372;p34"/>
          <p:cNvCxnSpPr>
            <a:stCxn id="352" idx="0"/>
            <a:endCxn id="355" idx="2"/>
          </p:cNvCxnSpPr>
          <p:nvPr/>
        </p:nvCxnSpPr>
        <p:spPr>
          <a:xfrm rot="-5400000">
            <a:off x="10180004" y="2918646"/>
            <a:ext cx="377700" cy="6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73" name="Google Shape;373;p34"/>
          <p:cNvSpPr/>
          <p:nvPr/>
        </p:nvSpPr>
        <p:spPr>
          <a:xfrm>
            <a:off x="3628821" y="3265985"/>
            <a:ext cx="2228156" cy="1257302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Data Set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Terrain Maps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GeoJSON Logs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GeoJSON Records</a:t>
            </a:r>
            <a:endParaRPr/>
          </a:p>
        </p:txBody>
      </p:sp>
      <p:cxnSp>
        <p:nvCxnSpPr>
          <p:cNvPr id="374" name="Google Shape;374;p34"/>
          <p:cNvCxnSpPr>
            <a:stCxn id="373" idx="0"/>
            <a:endCxn id="350" idx="2"/>
          </p:cNvCxnSpPr>
          <p:nvPr/>
        </p:nvCxnSpPr>
        <p:spPr>
          <a:xfrm flipH="1" rot="5400000">
            <a:off x="4587799" y="3110885"/>
            <a:ext cx="305400" cy="48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75" name="Google Shape;375;p34"/>
          <p:cNvCxnSpPr>
            <a:stCxn id="373" idx="3"/>
            <a:endCxn id="353" idx="1"/>
          </p:cNvCxnSpPr>
          <p:nvPr/>
        </p:nvCxnSpPr>
        <p:spPr>
          <a:xfrm flipH="1" rot="10800000">
            <a:off x="5856977" y="3736536"/>
            <a:ext cx="416100" cy="1581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376" name="Google Shape;376;p34"/>
          <p:cNvCxnSpPr>
            <a:stCxn id="352" idx="2"/>
            <a:endCxn id="373" idx="2"/>
          </p:cNvCxnSpPr>
          <p:nvPr/>
        </p:nvCxnSpPr>
        <p:spPr>
          <a:xfrm rot="5400000">
            <a:off x="7476704" y="1631348"/>
            <a:ext cx="158100" cy="5625600"/>
          </a:xfrm>
          <a:prstGeom prst="curvedConnector3">
            <a:avLst>
              <a:gd fmla="val 24464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PRIMARY GOALS (BASELINE SYSTEM)</a:t>
            </a:r>
            <a:endParaRPr/>
          </a:p>
        </p:txBody>
      </p:sp>
      <p:graphicFrame>
        <p:nvGraphicFramePr>
          <p:cNvPr id="382" name="Google Shape;382;p35"/>
          <p:cNvGraphicFramePr/>
          <p:nvPr/>
        </p:nvGraphicFramePr>
        <p:xfrm>
          <a:off x="685801" y="1752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{AC444D6A-A7ED-4E6B-8BB4-E7B4FF65007B}</a:tableStyleId>
              </a:tblPr>
              <a:tblGrid>
                <a:gridCol w="1284200"/>
                <a:gridCol w="4034125"/>
                <a:gridCol w="53050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Features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EVA Crew (Field)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GPS tracking of suits, ATVs, and supported equipment relayed to Hab periodically.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Text messages between Hab and crew members in a secure network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Distress call tracking (Safety)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Sample Position tracking and other data point recording (Science)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Immersion in EVA/Mars experience (Sim)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Log EVA paths and compare planned/actual paths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Identify interesting locations for revisit/research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Hab Crew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Long-range text communications with EVA crews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EVA tracking with a geotagged database of reports and sample analysis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Prompt response in emergencies or important message links.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More immersion and experience in a situation far closer to actual Mars EVA, with hab-based support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Science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Crews can log sample analysis work along with locations in permanent MDRS database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Future crews can scan database for sample locations and analysis results relevant to research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Mars VR “Crowdsploring” but with sample data libraries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graphicFrame>
        <p:nvGraphicFramePr>
          <p:cNvPr id="388" name="Google Shape;388;p36"/>
          <p:cNvGraphicFramePr/>
          <p:nvPr/>
        </p:nvGraphicFramePr>
        <p:xfrm>
          <a:off x="685800" y="609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{AC444D6A-A7ED-4E6B-8BB4-E7B4FF65007B}</a:tableStyleId>
              </a:tblPr>
              <a:tblGrid>
                <a:gridCol w="1107300"/>
                <a:gridCol w="4830400"/>
                <a:gridCol w="4193725"/>
              </a:tblGrid>
              <a:tr h="28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Phase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Project Elements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Capacities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Base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Mesh network using off the shelf, open source software and smartphone links.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GIS system for logging routes, samples, and crew messaging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Lab notebook for reporting samples upon return to MDRS Science Dome.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Communicate and track EVA across 5-15 km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Promotes safety, simulation immersion and science dramatically.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b="1" lang="en-US" sz="1800"/>
                        <a:t>Gives continuity logs across crews and filtered research on topics.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Full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Add a secondary digital voice system, improved logging, and solar-powered hilltop relays.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Secondary digital voice system across medium range.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Open API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Give a common API for interfacing field gear with the system, allowing motion studies, free-standing weather stations, photo tagging, smart-suit add-ons, and other capabilities.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Allow data mining of the research database.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Allows future crews, volunteers and university teams to expand the sensor and science network.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Add AI analysis, crowd-exploration, and other democratization efforts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2.0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Suit temperature/movement data, follow-me drones, voice transcription and SMS to remote researchers.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Everything NASA MDRS crews were doing in 2004 using four moving trucks of equipment.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MDRS BASE STATION</a:t>
            </a:r>
            <a:endParaRPr/>
          </a:p>
        </p:txBody>
      </p:sp>
      <p:sp>
        <p:nvSpPr>
          <p:cNvPr id="394" name="Google Shape;394;p37"/>
          <p:cNvSpPr txBox="1"/>
          <p:nvPr>
            <p:ph idx="1" type="body"/>
          </p:nvPr>
        </p:nvSpPr>
        <p:spPr>
          <a:xfrm>
            <a:off x="685801" y="1749242"/>
            <a:ext cx="3428649" cy="449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Show EVA, communication in real time on 3D elevation map on a 4K monitor.  Two-way texting with EVA crews at very long range.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Geotag samples in the field as collected.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Associate post-EVA lab work on those samples with the locations in this geotagged, searchable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Researchers can filter a map of locations for various sample collection sites (desert varnish, gypsum, etc.) and plan further work.  Science continuity across rotations.</a:t>
            </a:r>
            <a:endParaRPr/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3">
            <a:alphaModFix/>
          </a:blip>
          <a:srcRect b="0" l="0" r="0" t="25779"/>
          <a:stretch/>
        </p:blipFill>
        <p:spPr>
          <a:xfrm>
            <a:off x="4284800" y="1789587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396" name="Google Shape;396;p37"/>
          <p:cNvSpPr/>
          <p:nvPr/>
        </p:nvSpPr>
        <p:spPr>
          <a:xfrm>
            <a:off x="4717470" y="3405361"/>
            <a:ext cx="810192" cy="376614"/>
          </a:xfrm>
          <a:prstGeom prst="wedgeRectCallout">
            <a:avLst>
              <a:gd fmla="val 142558" name="adj1"/>
              <a:gd fmla="val -31855" name="adj2"/>
            </a:avLst>
          </a:prstGeom>
          <a:solidFill>
            <a:srgbClr val="BEC7F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1</a:t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>
            <a:off x="7044223" y="3217054"/>
            <a:ext cx="810192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rgbClr val="8DD2C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2</a:t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>
            <a:off x="5552786" y="4738230"/>
            <a:ext cx="810192" cy="376614"/>
          </a:xfrm>
          <a:prstGeom prst="wedgeRectCallout">
            <a:avLst>
              <a:gd fmla="val -105739" name="adj1"/>
              <a:gd fmla="val -67170" name="adj2"/>
            </a:avLst>
          </a:prstGeom>
          <a:solidFill>
            <a:srgbClr val="FFC000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ATV 1</a:t>
            </a:r>
            <a:endParaRPr/>
          </a:p>
        </p:txBody>
      </p:sp>
      <p:sp>
        <p:nvSpPr>
          <p:cNvPr id="399" name="Google Shape;399;p37"/>
          <p:cNvSpPr/>
          <p:nvPr/>
        </p:nvSpPr>
        <p:spPr>
          <a:xfrm>
            <a:off x="6898955" y="4255356"/>
            <a:ext cx="1191296" cy="376614"/>
          </a:xfrm>
          <a:prstGeom prst="wedgeRectCallout">
            <a:avLst>
              <a:gd fmla="val -130363" name="adj1"/>
              <a:gd fmla="val -64964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23</a:t>
            </a:r>
            <a:endParaRPr/>
          </a:p>
        </p:txBody>
      </p:sp>
      <p:sp>
        <p:nvSpPr>
          <p:cNvPr id="400" name="Google Shape;400;p37"/>
          <p:cNvSpPr/>
          <p:nvPr/>
        </p:nvSpPr>
        <p:spPr>
          <a:xfrm>
            <a:off x="6963821" y="3698385"/>
            <a:ext cx="1191296" cy="376614"/>
          </a:xfrm>
          <a:prstGeom prst="wedgeRectCallout">
            <a:avLst>
              <a:gd fmla="val -124082" name="adj1"/>
              <a:gd fmla="val 1253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24</a:t>
            </a:r>
            <a:endParaRPr/>
          </a:p>
        </p:txBody>
      </p:sp>
      <p:pic>
        <p:nvPicPr>
          <p:cNvPr id="401" name="Google Shape;40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447" y="3401120"/>
            <a:ext cx="2571125" cy="2065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2" name="Google Shape;402;p37"/>
          <p:cNvCxnSpPr/>
          <p:nvPr/>
        </p:nvCxnSpPr>
        <p:spPr>
          <a:xfrm flipH="1" rot="10800000">
            <a:off x="5237629" y="3593749"/>
            <a:ext cx="1462500" cy="10287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34857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3" name="Google Shape;403;p37"/>
          <p:cNvCxnSpPr/>
          <p:nvPr/>
        </p:nvCxnSpPr>
        <p:spPr>
          <a:xfrm flipH="1" rot="10800000">
            <a:off x="5136666" y="3528286"/>
            <a:ext cx="1343100" cy="10923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435E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04" name="Google Shape;404;p37"/>
          <p:cNvCxnSpPr/>
          <p:nvPr/>
        </p:nvCxnSpPr>
        <p:spPr>
          <a:xfrm flipH="1" rot="5400000">
            <a:off x="4874177" y="4804368"/>
            <a:ext cx="1223400" cy="893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37"/>
          <p:cNvSpPr/>
          <p:nvPr/>
        </p:nvSpPr>
        <p:spPr>
          <a:xfrm>
            <a:off x="8754925" y="2358892"/>
            <a:ext cx="2751274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MDRS 289: EVA 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Elapsed time 2:23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Vitals OK</a:t>
            </a:r>
            <a:endParaRPr/>
          </a:p>
        </p:txBody>
      </p:sp>
      <p:sp>
        <p:nvSpPr>
          <p:cNvPr id="406" name="Google Shape;406;p37"/>
          <p:cNvSpPr/>
          <p:nvPr/>
        </p:nvSpPr>
        <p:spPr>
          <a:xfrm>
            <a:off x="8762944" y="3328147"/>
            <a:ext cx="2743255" cy="25347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Hab: ATV1 #Battery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BC381"/>
                </a:solidFill>
                <a:latin typeface="Calibri"/>
                <a:ea typeface="Calibri"/>
                <a:cs typeface="Calibri"/>
                <a:sym typeface="Calibri"/>
              </a:rPr>
              <a:t>ATV1: Battery at 35 percent.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23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24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Est. Return 3 hours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Lunch ready by then.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#Wind.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Relay 1: Winds 20 kph SSW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Winds 15 kph 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We will delay drone then</a:t>
            </a:r>
            <a:endParaRPr/>
          </a:p>
        </p:txBody>
      </p:sp>
      <p:sp>
        <p:nvSpPr>
          <p:cNvPr id="407" name="Google Shape;407;p37"/>
          <p:cNvSpPr/>
          <p:nvPr/>
        </p:nvSpPr>
        <p:spPr>
          <a:xfrm>
            <a:off x="7384432" y="1982278"/>
            <a:ext cx="919127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chemeClr val="lt1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 A</a:t>
            </a:r>
            <a:endParaRPr/>
          </a:p>
        </p:txBody>
      </p:sp>
      <p:sp>
        <p:nvSpPr>
          <p:cNvPr id="408" name="Google Shape;408;p37"/>
          <p:cNvSpPr/>
          <p:nvPr/>
        </p:nvSpPr>
        <p:spPr>
          <a:xfrm>
            <a:off x="4787154" y="491723"/>
            <a:ext cx="6905672" cy="907547"/>
          </a:xfrm>
          <a:prstGeom prst="wedgeRectCallout">
            <a:avLst>
              <a:gd fmla="val 21921" name="adj1"/>
              <a:gd fmla="val 85233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 4K TV  with fanless PC and Lora relay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Displays EVA progress and network chatter between EVA, Hab, and remote instruments.  These would be time stamped and logged.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4955458" y="639097"/>
            <a:ext cx="6593075" cy="1612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MISSION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4">
            <a:alphaModFix/>
          </a:blip>
          <a:srcRect b="0" l="32236" r="32236" t="0"/>
          <a:stretch/>
        </p:blipFill>
        <p:spPr>
          <a:xfrm>
            <a:off x="0" y="0"/>
            <a:ext cx="463598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4955458" y="2251587"/>
            <a:ext cx="7174197" cy="3972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Develop a prototype mesh network using open-source software and low-cost hardware to support human and device communications for analog research stations.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114300" lvl="0" marL="0" marR="0" rtl="0" algn="l">
              <a:spcBef>
                <a:spcPts val="8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96447" y="3401120"/>
            <a:ext cx="2571125" cy="20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NASA AT MDRS</a:t>
            </a:r>
            <a:br>
              <a:rPr lang="en-US"/>
            </a:br>
            <a:r>
              <a:rPr lang="en-US"/>
              <a:t>2006</a:t>
            </a:r>
            <a:endParaRPr/>
          </a:p>
        </p:txBody>
      </p:sp>
      <p:pic>
        <p:nvPicPr>
          <p:cNvPr descr="image28.jpg" id="415" name="Google Shape;41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499" y="609600"/>
            <a:ext cx="7505700" cy="5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/>
          <p:nvPr/>
        </p:nvSpPr>
        <p:spPr>
          <a:xfrm>
            <a:off x="472966" y="1919817"/>
            <a:ext cx="2903483" cy="1874417"/>
          </a:xfrm>
          <a:prstGeom prst="wedgeRectCallout">
            <a:avLst>
              <a:gd fmla="val 124977" name="adj1"/>
              <a:gd fmla="val 25216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Navigation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Panorama Pictures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Relay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Recognition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Me AI/Autonomy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over entire area</a:t>
            </a:r>
            <a:endParaRPr/>
          </a:p>
        </p:txBody>
      </p:sp>
      <p:sp>
        <p:nvSpPr>
          <p:cNvPr id="417" name="Google Shape;417;p38"/>
          <p:cNvSpPr/>
          <p:nvPr/>
        </p:nvSpPr>
        <p:spPr>
          <a:xfrm>
            <a:off x="8912772" y="4065022"/>
            <a:ext cx="3008970" cy="1326347"/>
          </a:xfrm>
          <a:prstGeom prst="wedgeRectCallout">
            <a:avLst>
              <a:gd fmla="val -47095" name="adj1"/>
              <a:gd fmla="val -155931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Voice Comms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 sample data (GIS)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info from field to SMEs directly</a:t>
            </a:r>
            <a:endParaRPr/>
          </a:p>
        </p:txBody>
      </p:sp>
      <p:pic>
        <p:nvPicPr>
          <p:cNvPr descr="image53.jpg" id="418" name="Google Shape;418;p38"/>
          <p:cNvPicPr preferRelativeResize="0"/>
          <p:nvPr/>
        </p:nvPicPr>
        <p:blipFill rotWithShape="1">
          <a:blip r:embed="rId4">
            <a:alphaModFix/>
          </a:blip>
          <a:srcRect b="39515" l="0" r="33132" t="16775"/>
          <a:stretch/>
        </p:blipFill>
        <p:spPr>
          <a:xfrm>
            <a:off x="685801" y="4065022"/>
            <a:ext cx="5076409" cy="24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8"/>
          <p:cNvSpPr/>
          <p:nvPr/>
        </p:nvSpPr>
        <p:spPr>
          <a:xfrm>
            <a:off x="685801" y="4065022"/>
            <a:ext cx="3054349" cy="341879"/>
          </a:xfrm>
          <a:prstGeom prst="wedgeRectCallout">
            <a:avLst>
              <a:gd fmla="val -21560" name="adj1"/>
              <a:gd fmla="val -37678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box trucks of equipment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424" name="Google Shape;42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7389" y="220196"/>
            <a:ext cx="9611503" cy="661696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9"/>
          <p:cNvSpPr/>
          <p:nvPr/>
        </p:nvSpPr>
        <p:spPr>
          <a:xfrm>
            <a:off x="2513889" y="382203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9"/>
          <p:cNvSpPr/>
          <p:nvPr/>
        </p:nvSpPr>
        <p:spPr>
          <a:xfrm>
            <a:off x="728683" y="220196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9"/>
          <p:cNvSpPr txBox="1"/>
          <p:nvPr>
            <p:ph type="title"/>
          </p:nvPr>
        </p:nvSpPr>
        <p:spPr>
          <a:xfrm>
            <a:off x="685802" y="609601"/>
            <a:ext cx="4155140" cy="88974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Meshnet </a:t>
            </a:r>
            <a:r>
              <a:rPr lang="en-US" cap="none">
                <a:solidFill>
                  <a:srgbClr val="53575C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-US" cap="none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 Voice IP</a:t>
            </a:r>
            <a:endParaRPr/>
          </a:p>
        </p:txBody>
      </p:sp>
      <p:sp>
        <p:nvSpPr>
          <p:cNvPr id="428" name="Google Shape;428;p39"/>
          <p:cNvSpPr/>
          <p:nvPr/>
        </p:nvSpPr>
        <p:spPr>
          <a:xfrm>
            <a:off x="5313161" y="2920565"/>
            <a:ext cx="977778" cy="954180"/>
          </a:xfrm>
          <a:prstGeom prst="flowChartConnector">
            <a:avLst/>
          </a:prstGeom>
          <a:solidFill>
            <a:schemeClr val="accent2">
              <a:alpha val="22745"/>
            </a:schemeClr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9"/>
          <p:cNvSpPr/>
          <p:nvPr/>
        </p:nvSpPr>
        <p:spPr>
          <a:xfrm>
            <a:off x="5687779" y="2983390"/>
            <a:ext cx="977778" cy="954180"/>
          </a:xfrm>
          <a:prstGeom prst="flowChartConnector">
            <a:avLst/>
          </a:prstGeom>
          <a:solidFill>
            <a:schemeClr val="accent2">
              <a:alpha val="22745"/>
            </a:schemeClr>
          </a:solidFill>
          <a:ln cap="rnd" cmpd="sng" w="19050">
            <a:solidFill>
              <a:srgbClr val="435E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9"/>
          <p:cNvSpPr/>
          <p:nvPr/>
        </p:nvSpPr>
        <p:spPr>
          <a:xfrm>
            <a:off x="4431207" y="1337733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9"/>
          <p:cNvSpPr/>
          <p:nvPr/>
        </p:nvSpPr>
        <p:spPr>
          <a:xfrm>
            <a:off x="5031247" y="1169894"/>
            <a:ext cx="6358412" cy="1020407"/>
          </a:xfrm>
          <a:prstGeom prst="wedgeRectCallout">
            <a:avLst>
              <a:gd fmla="val -36417" name="adj1"/>
              <a:gd fmla="val 163019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systems can be used simultaneously.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LORA Meshnet system for long range EVA, samples, texts.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for voice and VR work near hab and suit to suit voice links.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EVA SUIT LORA MESH NETWORK RELAY</a:t>
            </a:r>
            <a:endParaRPr/>
          </a:p>
        </p:txBody>
      </p:sp>
      <p:sp>
        <p:nvSpPr>
          <p:cNvPr id="437" name="Google Shape;437;p40"/>
          <p:cNvSpPr txBox="1"/>
          <p:nvPr>
            <p:ph idx="1" type="body"/>
          </p:nvPr>
        </p:nvSpPr>
        <p:spPr>
          <a:xfrm>
            <a:off x="685801" y="1596436"/>
            <a:ext cx="10131425" cy="441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BEC7F2"/>
                </a:solidFill>
              </a:rPr>
              <a:t>Long range, low power text messages and data sets with GPS coordinates. </a:t>
            </a:r>
            <a:endParaRPr/>
          </a:p>
        </p:txBody>
      </p:sp>
      <p:pic>
        <p:nvPicPr>
          <p:cNvPr descr="IMG_2801.jpg" id="438" name="Google Shape;4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032" y="2283270"/>
            <a:ext cx="4940961" cy="329397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439" name="Google Shape;439;p40"/>
          <p:cNvSpPr/>
          <p:nvPr/>
        </p:nvSpPr>
        <p:spPr>
          <a:xfrm>
            <a:off x="8627492" y="2623379"/>
            <a:ext cx="2483923" cy="946815"/>
          </a:xfrm>
          <a:prstGeom prst="wedgeRectCallout">
            <a:avLst>
              <a:gd fmla="val -131330" name="adj1"/>
              <a:gd fmla="val 6702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 Relay device connected via Bluetooth. (Backpack)</a:t>
            </a:r>
            <a:endParaRPr/>
          </a:p>
        </p:txBody>
      </p:sp>
      <p:sp>
        <p:nvSpPr>
          <p:cNvPr id="440" name="Google Shape;440;p40"/>
          <p:cNvSpPr/>
          <p:nvPr/>
        </p:nvSpPr>
        <p:spPr>
          <a:xfrm>
            <a:off x="8627492" y="4155022"/>
            <a:ext cx="2483923" cy="1106541"/>
          </a:xfrm>
          <a:prstGeom prst="wedgeRectCallout">
            <a:avLst>
              <a:gd fmla="val -173066" name="adj1"/>
              <a:gd fmla="val -49740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Android/iOS device (forearm) as terminal for text communications, GPS map</a:t>
            </a:r>
            <a:endParaRPr/>
          </a:p>
        </p:txBody>
      </p:sp>
      <p:pic>
        <p:nvPicPr>
          <p:cNvPr descr="A close-up of a calculator and a pen&#10;&#10;Description automatically generated with medium confidence" id="441" name="Google Shape;44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289" y="1963979"/>
            <a:ext cx="3854783" cy="361326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sp>
        <p:nvSpPr>
          <p:cNvPr id="442" name="Google Shape;442;p40"/>
          <p:cNvSpPr/>
          <p:nvPr/>
        </p:nvSpPr>
        <p:spPr>
          <a:xfrm rot="-700504">
            <a:off x="6320118" y="3081714"/>
            <a:ext cx="342900" cy="172483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40"/>
          <p:cNvSpPr/>
          <p:nvPr/>
        </p:nvSpPr>
        <p:spPr>
          <a:xfrm rot="-718039">
            <a:off x="5408612" y="4068780"/>
            <a:ext cx="342900" cy="172483"/>
          </a:xfrm>
          <a:prstGeom prst="rect">
            <a:avLst/>
          </a:prstGeom>
          <a:solidFill>
            <a:srgbClr val="8192E4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HIGH BANDWIDTH OPTIONS</a:t>
            </a:r>
            <a:endParaRPr/>
          </a:p>
        </p:txBody>
      </p:sp>
      <p:graphicFrame>
        <p:nvGraphicFramePr>
          <p:cNvPr id="450" name="Google Shape;450;p41"/>
          <p:cNvGraphicFramePr/>
          <p:nvPr/>
        </p:nvGraphicFramePr>
        <p:xfrm>
          <a:off x="804246" y="167121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{3493D58E-E116-4EF0-A37F-44D00E076E33}</a:tableStyleId>
              </a:tblPr>
              <a:tblGrid>
                <a:gridCol w="2609225"/>
                <a:gridCol w="704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BTECH GMRS-Pro ($140)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5-Watt GMRS Voice/Data Radio. Weather alerts.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Send GPS locations from connected Cell phone, texts.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Can configure as repeater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Requires HAM Radio License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89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Garmin Rino 755T ($580)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 in one unit (compass, barometer, GPS)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3-inch touchscreen with Typo maps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5-Watt GMRS radio – 20-mile LOS range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8 MP camera built-in with GPS geotagging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Bluetooth Headset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Smartphone connection (text messages, weather)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Weather downloads via Wi-Fi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Requires HAM Radio License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Garmin 66i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($600+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$65/mo.)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Satellite Link for Text messages, SOS Geolocation.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Works anywhere in the world (Iridium)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Map (satellite download via Wi-Fi)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No voice option.  </a:t>
                      </a:r>
                      <a:r>
                        <a:rPr lang="en-US" sz="1800"/>
                        <a:t>Will connect to cell phone.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Subscription is expensive, but no license required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black smart watch&#10;&#10;Description automatically generated with low confidence" id="451" name="Google Shape;451;p41"/>
          <p:cNvPicPr preferRelativeResize="0"/>
          <p:nvPr/>
        </p:nvPicPr>
        <p:blipFill rotWithShape="1">
          <a:blip r:embed="rId3">
            <a:alphaModFix/>
          </a:blip>
          <a:srcRect b="0" l="14255" r="17544" t="0"/>
          <a:stretch/>
        </p:blipFill>
        <p:spPr>
          <a:xfrm>
            <a:off x="8711615" y="2926486"/>
            <a:ext cx="1746359" cy="216767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52" name="Google Shape;452;p41"/>
          <p:cNvPicPr preferRelativeResize="0"/>
          <p:nvPr/>
        </p:nvPicPr>
        <p:blipFill rotWithShape="1">
          <a:blip r:embed="rId4">
            <a:alphaModFix/>
          </a:blip>
          <a:srcRect b="0" l="5743" r="9403" t="0"/>
          <a:stretch/>
        </p:blipFill>
        <p:spPr>
          <a:xfrm>
            <a:off x="10457974" y="4798637"/>
            <a:ext cx="1583030" cy="186558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453" name="Google Shape;45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7412" y="609600"/>
            <a:ext cx="2316886" cy="231688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PRIMARY GOALS</a:t>
            </a:r>
            <a:endParaRPr/>
          </a:p>
        </p:txBody>
      </p:sp>
      <p:sp>
        <p:nvSpPr>
          <p:cNvPr id="166" name="Google Shape;166;p21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GPS tracking of suits, ATVs, and supported equipment relayed to Hab periodically.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Track geology sample positions in a permanent MDRS database (Science)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Immersion in EVA/Mars experience (Sim)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Log EVA paths and compare planned/actual paths (Mission Planning)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en-US"/>
              <a:t>Identify interesting locations for revisit/research</a:t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71450" lvl="0" marL="28575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7" name="Google Shape;167;p21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1136" y="2142067"/>
            <a:ext cx="6326596" cy="2846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ROAD MAP</a:t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2525560" y="2142771"/>
            <a:ext cx="6451903" cy="3647195"/>
            <a:chOff x="1839760" y="1233"/>
            <a:chExt cx="6451903" cy="3647195"/>
          </a:xfrm>
        </p:grpSpPr>
        <p:sp>
          <p:nvSpPr>
            <p:cNvPr id="175" name="Google Shape;175;p22"/>
            <p:cNvSpPr/>
            <p:nvPr/>
          </p:nvSpPr>
          <p:spPr>
            <a:xfrm>
              <a:off x="1839760" y="1233"/>
              <a:ext cx="2062892" cy="825157"/>
            </a:xfrm>
            <a:prstGeom prst="chevron">
              <a:avLst>
                <a:gd fmla="val 50000" name="adj"/>
              </a:avLst>
            </a:prstGeom>
            <a:solidFill>
              <a:srgbClr val="AB3BC1">
                <a:alpha val="89803"/>
              </a:srgbClr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 txBox="1"/>
            <p:nvPr/>
          </p:nvSpPr>
          <p:spPr>
            <a:xfrm>
              <a:off x="2252339" y="1233"/>
              <a:ext cx="1237735" cy="825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34275" spcFirstLastPara="1" rIns="0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Core</a:t>
              </a:r>
              <a:endParaRPr/>
            </a:p>
          </p:txBody>
        </p:sp>
        <p:sp>
          <p:nvSpPr>
            <p:cNvPr id="177" name="Google Shape;177;p22"/>
            <p:cNvSpPr/>
            <p:nvPr/>
          </p:nvSpPr>
          <p:spPr>
            <a:xfrm>
              <a:off x="3634477" y="71372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2"/>
            <p:cNvSpPr txBox="1"/>
            <p:nvPr/>
          </p:nvSpPr>
          <p:spPr>
            <a:xfrm>
              <a:off x="3976917" y="71372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Mesh Network</a:t>
              </a:r>
              <a:endParaRPr/>
            </a:p>
          </p:txBody>
        </p:sp>
        <p:sp>
          <p:nvSpPr>
            <p:cNvPr id="179" name="Google Shape;179;p22"/>
            <p:cNvSpPr/>
            <p:nvPr/>
          </p:nvSpPr>
          <p:spPr>
            <a:xfrm>
              <a:off x="5106970" y="71372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2"/>
            <p:cNvSpPr txBox="1"/>
            <p:nvPr/>
          </p:nvSpPr>
          <p:spPr>
            <a:xfrm>
              <a:off x="5449410" y="71372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GIS System</a:t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6579463" y="71372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 txBox="1"/>
            <p:nvPr/>
          </p:nvSpPr>
          <p:spPr>
            <a:xfrm>
              <a:off x="6921903" y="71372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Lab Notebook</a:t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1839760" y="941912"/>
              <a:ext cx="2062892" cy="825157"/>
            </a:xfrm>
            <a:prstGeom prst="chevron">
              <a:avLst>
                <a:gd fmla="val 50000" name="adj"/>
              </a:avLst>
            </a:prstGeom>
            <a:solidFill>
              <a:srgbClr val="AB3BC1">
                <a:alpha val="76862"/>
              </a:srgbClr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 txBox="1"/>
            <p:nvPr/>
          </p:nvSpPr>
          <p:spPr>
            <a:xfrm>
              <a:off x="2252339" y="941912"/>
              <a:ext cx="1237735" cy="825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34275" spcFirstLastPara="1" rIns="0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Enhance</a:t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634477" y="1012051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 txBox="1"/>
            <p:nvPr/>
          </p:nvSpPr>
          <p:spPr>
            <a:xfrm>
              <a:off x="3976917" y="1012051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Digital Voice</a:t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5106970" y="1012051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 txBox="1"/>
            <p:nvPr/>
          </p:nvSpPr>
          <p:spPr>
            <a:xfrm>
              <a:off x="5449410" y="1012051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Solar hilltop relays</a:t>
              </a:r>
              <a:endParaRPr/>
            </a:p>
          </p:txBody>
        </p:sp>
        <p:sp>
          <p:nvSpPr>
            <p:cNvPr id="189" name="Google Shape;189;p22"/>
            <p:cNvSpPr/>
            <p:nvPr/>
          </p:nvSpPr>
          <p:spPr>
            <a:xfrm>
              <a:off x="6579463" y="1012051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 txBox="1"/>
            <p:nvPr/>
          </p:nvSpPr>
          <p:spPr>
            <a:xfrm>
              <a:off x="6921903" y="1012051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High Bandwidth</a:t>
              </a:r>
              <a:endParaRPr/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1839760" y="1882591"/>
              <a:ext cx="2062892" cy="825157"/>
            </a:xfrm>
            <a:prstGeom prst="chevron">
              <a:avLst>
                <a:gd fmla="val 50000" name="adj"/>
              </a:avLst>
            </a:prstGeom>
            <a:solidFill>
              <a:srgbClr val="AB3BC1">
                <a:alpha val="63137"/>
              </a:srgbClr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2252339" y="1882591"/>
              <a:ext cx="1237735" cy="825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34275" spcFirstLastPara="1" rIns="0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API </a:t>
              </a:r>
              <a:endParaRPr/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634477" y="1952730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2"/>
            <p:cNvSpPr txBox="1"/>
            <p:nvPr/>
          </p:nvSpPr>
          <p:spPr>
            <a:xfrm>
              <a:off x="3976917" y="1952730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Field Gear</a:t>
              </a:r>
              <a:endParaRPr/>
            </a:p>
          </p:txBody>
        </p:sp>
        <p:sp>
          <p:nvSpPr>
            <p:cNvPr id="195" name="Google Shape;195;p22"/>
            <p:cNvSpPr/>
            <p:nvPr/>
          </p:nvSpPr>
          <p:spPr>
            <a:xfrm>
              <a:off x="5106970" y="1952730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2"/>
            <p:cNvSpPr txBox="1"/>
            <p:nvPr/>
          </p:nvSpPr>
          <p:spPr>
            <a:xfrm>
              <a:off x="5449410" y="1952730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Weather Stations</a:t>
              </a:r>
              <a:endParaRPr/>
            </a:p>
          </p:txBody>
        </p:sp>
        <p:sp>
          <p:nvSpPr>
            <p:cNvPr id="197" name="Google Shape;197;p22"/>
            <p:cNvSpPr/>
            <p:nvPr/>
          </p:nvSpPr>
          <p:spPr>
            <a:xfrm>
              <a:off x="6579463" y="1952730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2"/>
            <p:cNvSpPr txBox="1"/>
            <p:nvPr/>
          </p:nvSpPr>
          <p:spPr>
            <a:xfrm>
              <a:off x="6921903" y="1952730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Sensors</a:t>
              </a:r>
              <a:endParaRPr/>
            </a:p>
          </p:txBody>
        </p:sp>
        <p:sp>
          <p:nvSpPr>
            <p:cNvPr id="199" name="Google Shape;199;p22"/>
            <p:cNvSpPr/>
            <p:nvPr/>
          </p:nvSpPr>
          <p:spPr>
            <a:xfrm>
              <a:off x="1839760" y="2823271"/>
              <a:ext cx="2062892" cy="825157"/>
            </a:xfrm>
            <a:prstGeom prst="chevron">
              <a:avLst>
                <a:gd fmla="val 50000" name="adj"/>
              </a:avLst>
            </a:prstGeom>
            <a:solidFill>
              <a:srgbClr val="AB3BC1">
                <a:alpha val="49803"/>
              </a:srgbClr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2"/>
            <p:cNvSpPr txBox="1"/>
            <p:nvPr/>
          </p:nvSpPr>
          <p:spPr>
            <a:xfrm>
              <a:off x="2252339" y="2823271"/>
              <a:ext cx="1237735" cy="8251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125" lIns="34275" spcFirstLastPara="1" rIns="0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700"/>
                <a:buFont typeface="Calibri"/>
                <a:buNone/>
              </a:pPr>
              <a:r>
                <a:rPr b="0" i="0" lang="en-US" sz="2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2.0</a:t>
              </a:r>
              <a:endParaRPr/>
            </a:p>
          </p:txBody>
        </p:sp>
        <p:sp>
          <p:nvSpPr>
            <p:cNvPr id="201" name="Google Shape;201;p22"/>
            <p:cNvSpPr/>
            <p:nvPr/>
          </p:nvSpPr>
          <p:spPr>
            <a:xfrm>
              <a:off x="3634477" y="2893409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 txBox="1"/>
            <p:nvPr/>
          </p:nvSpPr>
          <p:spPr>
            <a:xfrm>
              <a:off x="3976917" y="2893409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Suit Temp &amp; Movement Data</a:t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5106970" y="2893409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2"/>
            <p:cNvSpPr txBox="1"/>
            <p:nvPr/>
          </p:nvSpPr>
          <p:spPr>
            <a:xfrm>
              <a:off x="5449410" y="2893409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Follow Me Drones</a:t>
              </a:r>
              <a:endParaRPr/>
            </a:p>
          </p:txBody>
        </p:sp>
        <p:sp>
          <p:nvSpPr>
            <p:cNvPr id="205" name="Google Shape;205;p22"/>
            <p:cNvSpPr/>
            <p:nvPr/>
          </p:nvSpPr>
          <p:spPr>
            <a:xfrm>
              <a:off x="6579463" y="2893409"/>
              <a:ext cx="1712200" cy="684880"/>
            </a:xfrm>
            <a:prstGeom prst="chevron">
              <a:avLst>
                <a:gd fmla="val 50000" name="adj"/>
              </a:avLst>
            </a:prstGeom>
            <a:solidFill>
              <a:srgbClr val="E1CDE7">
                <a:alpha val="89803"/>
              </a:srgbClr>
            </a:solidFill>
            <a:ln cap="rnd" cmpd="sng" w="19050">
              <a:solidFill>
                <a:srgbClr val="E1CDE7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2"/>
            <p:cNvSpPr txBox="1"/>
            <p:nvPr/>
          </p:nvSpPr>
          <p:spPr>
            <a:xfrm>
              <a:off x="6921903" y="2893409"/>
              <a:ext cx="1027320" cy="6848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12700" spcFirstLastPara="1" rIns="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Internet Messaging/Remote Observers 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/>
          <p:nvPr>
            <p:ph type="title"/>
          </p:nvPr>
        </p:nvSpPr>
        <p:spPr>
          <a:xfrm>
            <a:off x="3425881" y="641839"/>
            <a:ext cx="6448097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MESHNET TECH STACK</a:t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929716" y="2099614"/>
            <a:ext cx="6800276" cy="3646115"/>
            <a:chOff x="1329517" y="1508"/>
            <a:chExt cx="6800276" cy="3646115"/>
          </a:xfrm>
        </p:grpSpPr>
        <p:sp>
          <p:nvSpPr>
            <p:cNvPr id="214" name="Google Shape;214;p23"/>
            <p:cNvSpPr/>
            <p:nvPr/>
          </p:nvSpPr>
          <p:spPr>
            <a:xfrm rot="10800000">
              <a:off x="1839352" y="1508"/>
              <a:ext cx="6290441" cy="1019670"/>
            </a:xfrm>
            <a:prstGeom prst="homePlate">
              <a:avLst>
                <a:gd fmla="val 50000" name="adj"/>
              </a:avLst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 txBox="1"/>
            <p:nvPr/>
          </p:nvSpPr>
          <p:spPr>
            <a:xfrm>
              <a:off x="2094269" y="1508"/>
              <a:ext cx="6035524" cy="1019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050" lIns="449625" spcFirstLastPara="1" rIns="334250" wrap="square" tIns="17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Calibri"/>
                <a:buNone/>
              </a:pPr>
              <a:r>
                <a:rPr b="0" i="0" lang="en-US" sz="4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LoRa</a:t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329517" y="1508"/>
              <a:ext cx="1019670" cy="1019670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 rot="10800000">
              <a:off x="1839352" y="1314731"/>
              <a:ext cx="6290441" cy="1019670"/>
            </a:xfrm>
            <a:prstGeom prst="homePlate">
              <a:avLst>
                <a:gd fmla="val 50000" name="adj"/>
              </a:avLst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 txBox="1"/>
            <p:nvPr/>
          </p:nvSpPr>
          <p:spPr>
            <a:xfrm>
              <a:off x="2094269" y="1314731"/>
              <a:ext cx="6035524" cy="1019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050" lIns="449625" spcFirstLastPara="1" rIns="334250" wrap="square" tIns="17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Calibri"/>
                <a:buNone/>
              </a:pPr>
              <a:r>
                <a:rPr b="0" i="0" lang="en-US" sz="4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Meshtastic</a:t>
              </a:r>
              <a:endParaRPr b="0" i="0" sz="47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329517" y="1314731"/>
              <a:ext cx="1019670" cy="1019670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-44999" r="-44999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 rot="10800000">
              <a:off x="1839352" y="2627953"/>
              <a:ext cx="6290441" cy="1019670"/>
            </a:xfrm>
            <a:prstGeom prst="homePlate">
              <a:avLst>
                <a:gd fmla="val 50000" name="adj"/>
              </a:avLst>
            </a:prstGeom>
            <a:solidFill>
              <a:srgbClr val="AB3BC1"/>
            </a:solid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 txBox="1"/>
            <p:nvPr/>
          </p:nvSpPr>
          <p:spPr>
            <a:xfrm>
              <a:off x="2094269" y="2627953"/>
              <a:ext cx="6035524" cy="10196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9050" lIns="449625" spcFirstLastPara="1" rIns="334250" wrap="square" tIns="17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00"/>
                <a:buFont typeface="Calibri"/>
                <a:buNone/>
              </a:pPr>
              <a:r>
                <a:rPr b="0" i="0" lang="en-US" sz="47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CIV-TAK</a:t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329517" y="2627953"/>
              <a:ext cx="1019670" cy="1019670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-42998" r="-42996" t="0"/>
              </a:stretch>
            </a:blipFill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3" name="Google Shape;22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96447" y="3401120"/>
            <a:ext cx="2571125" cy="2065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4"/>
          <p:cNvSpPr txBox="1"/>
          <p:nvPr>
            <p:ph type="title"/>
          </p:nvPr>
        </p:nvSpPr>
        <p:spPr>
          <a:xfrm>
            <a:off x="1361187" y="1030288"/>
            <a:ext cx="4099947" cy="1035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en-US" sz="3300"/>
              <a:t>LORA HARDWARE TTGO T-BEAM</a:t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 rot="-5400000">
            <a:off x="-1797333" y="4261157"/>
            <a:ext cx="2971800" cy="170837"/>
          </a:xfrm>
          <a:prstGeom prst="rect">
            <a:avLst/>
          </a:prstGeom>
          <a:solidFill>
            <a:srgbClr val="8DD2C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4"/>
          <p:cNvSpPr txBox="1"/>
          <p:nvPr>
            <p:ph idx="2" type="body"/>
          </p:nvPr>
        </p:nvSpPr>
        <p:spPr>
          <a:xfrm>
            <a:off x="1361187" y="2575859"/>
            <a:ext cx="4615284" cy="42803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Low Cost - $45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Rugged, -40℃- +85℃ 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1700"/>
              <a:buFont typeface="Arial"/>
              <a:buChar char="•"/>
            </a:pPr>
            <a:r>
              <a:rPr lang="en-US" sz="1700"/>
              <a:t>Low Power, Solar Capable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ESP32 - Wifi &amp; Bluetooth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SX1276 - LoRa Transceiver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Frequency options: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433 MHz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868 MHz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915 MHz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923 MHz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NEO-6M - GPS receiver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0" i="0" lang="en-US" sz="1700" u="none" cap="none" strike="noStrike">
                <a:solidFill>
                  <a:schemeClr val="lt1"/>
                </a:solidFill>
              </a:rPr>
              <a:t>SMA antenna connector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 u="none" cap="none" strike="noStrike">
                <a:solidFill>
                  <a:schemeClr val="lt1"/>
                </a:solidFill>
              </a:rPr>
              <a:t>0.96 inch OLED display (soldering required)</a:t>
            </a:r>
            <a:r>
              <a:rPr b="0" i="0" lang="en-US" sz="1700" u="none" cap="none" strike="noStrike">
                <a:solidFill>
                  <a:schemeClr val="lt1"/>
                </a:solidFill>
              </a:rPr>
              <a:t> </a:t>
            </a:r>
            <a:endParaRPr/>
          </a:p>
          <a:p>
            <a:pPr indent="-158750" lvl="0" marL="285750" rtl="0" algn="l">
              <a:spcBef>
                <a:spcPts val="0"/>
              </a:spcBef>
              <a:spcAft>
                <a:spcPts val="0"/>
              </a:spcAft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-184150" lvl="0" marL="285750" rtl="0" algn="l">
              <a:spcBef>
                <a:spcPts val="100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6082585" y="639097"/>
            <a:ext cx="5433751" cy="5575438"/>
          </a:xfrm>
          <a:prstGeom prst="roundRect">
            <a:avLst>
              <a:gd fmla="val 3449" name="adj"/>
            </a:avLst>
          </a:prstGeom>
          <a:solidFill>
            <a:schemeClr val="lt1"/>
          </a:solidFill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4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8773" y="733077"/>
            <a:ext cx="3092774" cy="2636590"/>
          </a:xfrm>
          <a:prstGeom prst="roundRect">
            <a:avLst>
              <a:gd fmla="val 4207" name="adj"/>
            </a:avLst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>
            <p:ph idx="4294967295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6363" y="3483966"/>
            <a:ext cx="3157592" cy="2636590"/>
          </a:xfrm>
          <a:prstGeom prst="roundRect">
            <a:avLst>
              <a:gd fmla="val 4528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EVA SUIT LORA MESH NETWORK RELAY</a:t>
            </a:r>
            <a:endParaRPr/>
          </a:p>
        </p:txBody>
      </p:sp>
      <p:sp>
        <p:nvSpPr>
          <p:cNvPr id="241" name="Google Shape;241;p25"/>
          <p:cNvSpPr txBox="1"/>
          <p:nvPr>
            <p:ph idx="1" type="body"/>
          </p:nvPr>
        </p:nvSpPr>
        <p:spPr>
          <a:xfrm>
            <a:off x="685801" y="1596436"/>
            <a:ext cx="10131425" cy="441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BEC7F2"/>
                </a:solidFill>
              </a:rPr>
              <a:t>Long range, low power text messages and data sets with GPS coordinates. </a:t>
            </a:r>
            <a:endParaRPr/>
          </a:p>
        </p:txBody>
      </p:sp>
      <p:pic>
        <p:nvPicPr>
          <p:cNvPr descr="IMG_2801.jpg" id="242" name="Google Shape;24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032" y="2283270"/>
            <a:ext cx="4940961" cy="329397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243" name="Google Shape;243;p25"/>
          <p:cNvSpPr/>
          <p:nvPr/>
        </p:nvSpPr>
        <p:spPr>
          <a:xfrm>
            <a:off x="8627492" y="2623379"/>
            <a:ext cx="2483923" cy="946815"/>
          </a:xfrm>
          <a:prstGeom prst="wedgeRectCallout">
            <a:avLst>
              <a:gd fmla="val -131330" name="adj1"/>
              <a:gd fmla="val 6702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 Relay device connected via Bluetooth. (Backpack)</a:t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>
            <a:off x="8627492" y="4155022"/>
            <a:ext cx="2483923" cy="1106541"/>
          </a:xfrm>
          <a:prstGeom prst="wedgeRectCallout">
            <a:avLst>
              <a:gd fmla="val -173066" name="adj1"/>
              <a:gd fmla="val -49740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Android/iOS device (forearm) as terminal for text communications, GPS map</a:t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 rot="-700504">
            <a:off x="6320118" y="3081714"/>
            <a:ext cx="342900" cy="172483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5"/>
          <p:cNvSpPr/>
          <p:nvPr/>
        </p:nvSpPr>
        <p:spPr>
          <a:xfrm rot="-718039">
            <a:off x="5408612" y="4068780"/>
            <a:ext cx="342900" cy="172483"/>
          </a:xfrm>
          <a:prstGeom prst="rect">
            <a:avLst/>
          </a:prstGeom>
          <a:solidFill>
            <a:srgbClr val="8192E4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 txBox="1"/>
          <p:nvPr>
            <p:ph type="title"/>
          </p:nvPr>
        </p:nvSpPr>
        <p:spPr>
          <a:xfrm>
            <a:off x="4955458" y="639097"/>
            <a:ext cx="6593075" cy="1612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MESHTASTIC</a:t>
            </a:r>
            <a:endParaRPr sz="3600"/>
          </a:p>
        </p:txBody>
      </p:sp>
      <p:pic>
        <p:nvPicPr>
          <p:cNvPr descr="A screenshot of a video game&#10;&#10;Description automatically generated with medium confidence" id="253" name="Google Shape;253;p26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6387" r="6387" t="0"/>
          <a:stretch/>
        </p:blipFill>
        <p:spPr>
          <a:xfrm>
            <a:off x="20" y="975"/>
            <a:ext cx="4635988" cy="6858000"/>
          </a:xfrm>
          <a:prstGeom prst="rect">
            <a:avLst/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sp>
        <p:nvSpPr>
          <p:cNvPr id="254" name="Google Shape;254;p26"/>
          <p:cNvSpPr txBox="1"/>
          <p:nvPr>
            <p:ph idx="1" type="body"/>
          </p:nvPr>
        </p:nvSpPr>
        <p:spPr>
          <a:xfrm>
            <a:off x="4955458" y="2251587"/>
            <a:ext cx="6593075" cy="39722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Open-Source project using LoRa radios as long range, off-grid communicators.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Radios automatically create a mesh to forward packets, internet forwarding using MQTT</a:t>
            </a:r>
            <a:endParaRPr/>
          </a:p>
          <a:p>
            <a:pPr indent="-285750" lvl="0" marL="285750" rtl="0" algn="l">
              <a:spcBef>
                <a:spcPts val="100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lang="en-US" sz="2400"/>
              <a:t>Supports up to 80 nodes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7"/>
          <p:cNvSpPr txBox="1"/>
          <p:nvPr>
            <p:ph type="title"/>
          </p:nvPr>
        </p:nvSpPr>
        <p:spPr>
          <a:xfrm>
            <a:off x="0" y="639097"/>
            <a:ext cx="11548533" cy="16124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/>
              <a:t>MESHTASTIC TELEMETRY USING I2C SENSORS &amp; GPS</a:t>
            </a:r>
            <a:endParaRPr/>
          </a:p>
        </p:txBody>
      </p:sp>
      <p:pic>
        <p:nvPicPr>
          <p:cNvPr id="261" name="Google Shape;261;p2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1799303"/>
            <a:ext cx="4227044" cy="2549413"/>
          </a:xfrm>
          <a:prstGeom prst="rect">
            <a:avLst/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pic>
      <p:pic>
        <p:nvPicPr>
          <p:cNvPr id="262" name="Google Shape;262;p27"/>
          <p:cNvPicPr preferRelativeResize="0"/>
          <p:nvPr/>
        </p:nvPicPr>
        <p:blipFill rotWithShape="1">
          <a:blip r:embed="rId6">
            <a:alphaModFix/>
          </a:blip>
          <a:srcRect b="0" l="0" r="0" t="25779"/>
          <a:stretch/>
        </p:blipFill>
        <p:spPr>
          <a:xfrm>
            <a:off x="4503922" y="2025979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263" name="Google Shape;263;p27"/>
          <p:cNvSpPr/>
          <p:nvPr/>
        </p:nvSpPr>
        <p:spPr>
          <a:xfrm>
            <a:off x="4936592" y="3641753"/>
            <a:ext cx="810192" cy="376614"/>
          </a:xfrm>
          <a:prstGeom prst="wedgeRectCallout">
            <a:avLst>
              <a:gd fmla="val 142558" name="adj1"/>
              <a:gd fmla="val -31855" name="adj2"/>
            </a:avLst>
          </a:prstGeom>
          <a:solidFill>
            <a:srgbClr val="BEC7F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1</a:t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7263345" y="3453446"/>
            <a:ext cx="810192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rgbClr val="8DD2C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2</a:t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5771908" y="4974622"/>
            <a:ext cx="810192" cy="376614"/>
          </a:xfrm>
          <a:prstGeom prst="wedgeRectCallout">
            <a:avLst>
              <a:gd fmla="val -105739" name="adj1"/>
              <a:gd fmla="val -67170" name="adj2"/>
            </a:avLst>
          </a:prstGeom>
          <a:solidFill>
            <a:srgbClr val="FFC000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ATV 1</a:t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7118077" y="4491748"/>
            <a:ext cx="1191296" cy="376614"/>
          </a:xfrm>
          <a:prstGeom prst="wedgeRectCallout">
            <a:avLst>
              <a:gd fmla="val -130363" name="adj1"/>
              <a:gd fmla="val -64964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23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182943" y="3934777"/>
            <a:ext cx="1191296" cy="376614"/>
          </a:xfrm>
          <a:prstGeom prst="wedgeRectCallout">
            <a:avLst>
              <a:gd fmla="val -124082" name="adj1"/>
              <a:gd fmla="val 1253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24</a:t>
            </a:r>
            <a:endParaRPr/>
          </a:p>
        </p:txBody>
      </p:sp>
      <p:cxnSp>
        <p:nvCxnSpPr>
          <p:cNvPr id="268" name="Google Shape;268;p27"/>
          <p:cNvCxnSpPr/>
          <p:nvPr/>
        </p:nvCxnSpPr>
        <p:spPr>
          <a:xfrm flipH="1" rot="10800000">
            <a:off x="5456751" y="3830141"/>
            <a:ext cx="1462500" cy="10287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34857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69" name="Google Shape;269;p27"/>
          <p:cNvCxnSpPr/>
          <p:nvPr/>
        </p:nvCxnSpPr>
        <p:spPr>
          <a:xfrm flipH="1" rot="10800000">
            <a:off x="5355788" y="3764678"/>
            <a:ext cx="1343100" cy="10923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435E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0" name="Google Shape;270;p27"/>
          <p:cNvCxnSpPr/>
          <p:nvPr/>
        </p:nvCxnSpPr>
        <p:spPr>
          <a:xfrm flipH="1" rot="5400000">
            <a:off x="5093299" y="5040760"/>
            <a:ext cx="1223400" cy="893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71" name="Google Shape;271;p27"/>
          <p:cNvSpPr/>
          <p:nvPr/>
        </p:nvSpPr>
        <p:spPr>
          <a:xfrm>
            <a:off x="8974047" y="2595284"/>
            <a:ext cx="2751274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MDRS 289: EVA 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Elapsed time 2:23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Vitals OK</a:t>
            </a:r>
            <a:endParaRPr/>
          </a:p>
        </p:txBody>
      </p:sp>
      <p:sp>
        <p:nvSpPr>
          <p:cNvPr id="272" name="Google Shape;272;p27"/>
          <p:cNvSpPr/>
          <p:nvPr/>
        </p:nvSpPr>
        <p:spPr>
          <a:xfrm>
            <a:off x="8982066" y="3564539"/>
            <a:ext cx="2743255" cy="25347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Hab: ATV1 #Battery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BC381"/>
                </a:solidFill>
                <a:latin typeface="Calibri"/>
                <a:ea typeface="Calibri"/>
                <a:cs typeface="Calibri"/>
                <a:sym typeface="Calibri"/>
              </a:rPr>
              <a:t>ATV1: Battery at 35 percent.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23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24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Est. Return 3 hours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Lunch ready by then.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#Wind.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Relay 1: Winds 20 kph SSW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Winds 15 kph 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We will delay drone then</a:t>
            </a:r>
            <a:endParaRPr/>
          </a:p>
        </p:txBody>
      </p:sp>
      <p:sp>
        <p:nvSpPr>
          <p:cNvPr id="273" name="Google Shape;273;p27"/>
          <p:cNvSpPr/>
          <p:nvPr/>
        </p:nvSpPr>
        <p:spPr>
          <a:xfrm>
            <a:off x="7603554" y="2218670"/>
            <a:ext cx="919127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chemeClr val="lt1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 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